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5"/>
  </p:notesMasterIdLst>
  <p:sldIdLst>
    <p:sldId id="256" r:id="rId5"/>
    <p:sldId id="257" r:id="rId6"/>
    <p:sldId id="259" r:id="rId7"/>
    <p:sldId id="264" r:id="rId8"/>
    <p:sldId id="258" r:id="rId9"/>
    <p:sldId id="265" r:id="rId10"/>
    <p:sldId id="266" r:id="rId11"/>
    <p:sldId id="261" r:id="rId12"/>
    <p:sldId id="262" r:id="rId13"/>
    <p:sldId id="263"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635"/>
    <a:srgbClr val="FF0D97"/>
    <a:srgbClr val="0000CC"/>
    <a:srgbClr val="9EFF29"/>
    <a:srgbClr val="C80064"/>
    <a:srgbClr val="C33A1F"/>
    <a:srgbClr val="FF2549"/>
    <a:srgbClr val="007033"/>
    <a:srgbClr val="D6370C"/>
    <a:srgbClr val="1D3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49"/>
  </p:normalViewPr>
  <p:slideViewPr>
    <p:cSldViewPr snapToGrid="0">
      <p:cViewPr varScale="1">
        <p:scale>
          <a:sx n="79" d="100"/>
          <a:sy n="79" d="100"/>
        </p:scale>
        <p:origin x="108" y="1074"/>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827EE7-3950-426A-9B92-809A92A31CC6}"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49C12F42-D891-41A6-83B6-241E8BA541DF}">
      <dgm:prSet custT="1"/>
      <dgm:spPr/>
      <dgm:t>
        <a:bodyPr/>
        <a:lstStyle/>
        <a:p>
          <a:pPr>
            <a:lnSpc>
              <a:spcPct val="100000"/>
            </a:lnSpc>
          </a:pPr>
          <a:r>
            <a:rPr lang="en-US" sz="1800" dirty="0">
              <a:solidFill>
                <a:schemeClr val="tx2"/>
              </a:solidFill>
            </a:rPr>
            <a:t>What is “serverless” and what are its advantages?</a:t>
          </a:r>
        </a:p>
      </dgm:t>
    </dgm:pt>
    <dgm:pt modelId="{583ACBE7-FB5C-425F-8487-F2562B976425}" type="parTrans" cxnId="{F9FEE9A1-6DBC-47CC-B281-24EA45820F58}">
      <dgm:prSet/>
      <dgm:spPr/>
      <dgm:t>
        <a:bodyPr/>
        <a:lstStyle/>
        <a:p>
          <a:endParaRPr lang="en-US"/>
        </a:p>
      </dgm:t>
    </dgm:pt>
    <dgm:pt modelId="{CA5F9930-B918-4170-8D35-A4817CFE5F09}" type="sibTrans" cxnId="{F9FEE9A1-6DBC-47CC-B281-24EA45820F58}">
      <dgm:prSet/>
      <dgm:spPr/>
      <dgm:t>
        <a:bodyPr/>
        <a:lstStyle/>
        <a:p>
          <a:endParaRPr lang="en-US"/>
        </a:p>
      </dgm:t>
    </dgm:pt>
    <dgm:pt modelId="{7B018E51-C9E4-4A6C-B68C-DBD391509A9F}">
      <dgm:prSet custT="1"/>
      <dgm:spPr/>
      <dgm:t>
        <a:bodyPr/>
        <a:lstStyle/>
        <a:p>
          <a:pPr>
            <a:lnSpc>
              <a:spcPct val="100000"/>
            </a:lnSpc>
          </a:pPr>
          <a:r>
            <a:rPr lang="en-US" sz="1600" dirty="0">
              <a:solidFill>
                <a:schemeClr val="tx2"/>
              </a:solidFill>
            </a:rPr>
            <a:t>What is S3 storage and how does it compare to local storage?</a:t>
          </a:r>
        </a:p>
      </dgm:t>
    </dgm:pt>
    <dgm:pt modelId="{CB98613A-1B7E-45B3-A4B5-C299FE356320}" type="parTrans" cxnId="{EEE96B14-479A-420F-A4D2-0BE032D39D7A}">
      <dgm:prSet/>
      <dgm:spPr/>
      <dgm:t>
        <a:bodyPr/>
        <a:lstStyle/>
        <a:p>
          <a:endParaRPr lang="en-US"/>
        </a:p>
      </dgm:t>
    </dgm:pt>
    <dgm:pt modelId="{57F1AD86-2B7E-40EF-A3FD-0E76BBC46C32}" type="sibTrans" cxnId="{EEE96B14-479A-420F-A4D2-0BE032D39D7A}">
      <dgm:prSet/>
      <dgm:spPr/>
      <dgm:t>
        <a:bodyPr/>
        <a:lstStyle/>
        <a:p>
          <a:endParaRPr lang="en-US"/>
        </a:p>
      </dgm:t>
    </dgm:pt>
    <dgm:pt modelId="{E3A6B677-8853-46FC-A14E-75EF49C45D81}" type="pres">
      <dgm:prSet presAssocID="{9F827EE7-3950-426A-9B92-809A92A31CC6}" presName="root" presStyleCnt="0">
        <dgm:presLayoutVars>
          <dgm:dir/>
          <dgm:resizeHandles val="exact"/>
        </dgm:presLayoutVars>
      </dgm:prSet>
      <dgm:spPr/>
    </dgm:pt>
    <dgm:pt modelId="{E7FD936B-F9AB-41D7-B23C-7D01BF174A70}" type="pres">
      <dgm:prSet presAssocID="{49C12F42-D891-41A6-83B6-241E8BA541DF}" presName="compNode" presStyleCnt="0"/>
      <dgm:spPr/>
    </dgm:pt>
    <dgm:pt modelId="{1870F08F-1ED0-4A7D-B359-5D5F87BBF8B4}" type="pres">
      <dgm:prSet presAssocID="{49C12F42-D891-41A6-83B6-241E8BA541DF}" presName="iconRect" presStyleLbl="node1" presStyleIdx="0" presStyleCnt="2" custScaleX="62892" custScaleY="71878" custLinFactX="-62082" custLinFactNeighborX="-100000" custLinFactNeighborY="-3118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erver"/>
        </a:ext>
      </dgm:extLst>
    </dgm:pt>
    <dgm:pt modelId="{3AD02855-4A1B-4841-BDAA-7172A2D5F22B}" type="pres">
      <dgm:prSet presAssocID="{49C12F42-D891-41A6-83B6-241E8BA541DF}" presName="spaceRect" presStyleCnt="0"/>
      <dgm:spPr/>
    </dgm:pt>
    <dgm:pt modelId="{F9465893-C5BB-481D-97C7-3F8A1AB7BA38}" type="pres">
      <dgm:prSet presAssocID="{49C12F42-D891-41A6-83B6-241E8BA541DF}" presName="textRect" presStyleLbl="revTx" presStyleIdx="0" presStyleCnt="2" custLinFactY="-100000" custLinFactNeighborX="11447" custLinFactNeighborY="-124056">
        <dgm:presLayoutVars>
          <dgm:chMax val="1"/>
          <dgm:chPref val="1"/>
        </dgm:presLayoutVars>
      </dgm:prSet>
      <dgm:spPr/>
    </dgm:pt>
    <dgm:pt modelId="{8980DF29-603D-4C13-8E78-7BEF4868F60B}" type="pres">
      <dgm:prSet presAssocID="{CA5F9930-B918-4170-8D35-A4817CFE5F09}" presName="sibTrans" presStyleCnt="0"/>
      <dgm:spPr/>
    </dgm:pt>
    <dgm:pt modelId="{6DEDA56D-B977-4420-A87F-DB840D647628}" type="pres">
      <dgm:prSet presAssocID="{7B018E51-C9E4-4A6C-B68C-DBD391509A9F}" presName="compNode" presStyleCnt="0"/>
      <dgm:spPr/>
    </dgm:pt>
    <dgm:pt modelId="{1F46A692-C984-46EB-ADF1-E2F80C1B6D63}" type="pres">
      <dgm:prSet presAssocID="{7B018E51-C9E4-4A6C-B68C-DBD391509A9F}" presName="iconRect" presStyleLbl="node1" presStyleIdx="1" presStyleCnt="2" custScaleX="76402" custScaleY="80818" custLinFactNeighborX="-92737" custLinFactNeighborY="-4550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yncing Cloud"/>
        </a:ext>
      </dgm:extLst>
    </dgm:pt>
    <dgm:pt modelId="{CF893DEE-510F-4580-AD8C-BB38E3DA5B7D}" type="pres">
      <dgm:prSet presAssocID="{7B018E51-C9E4-4A6C-B68C-DBD391509A9F}" presName="spaceRect" presStyleCnt="0"/>
      <dgm:spPr/>
    </dgm:pt>
    <dgm:pt modelId="{62DAA923-3212-4C0D-B0DB-7A4A2A21A693}" type="pres">
      <dgm:prSet presAssocID="{7B018E51-C9E4-4A6C-B68C-DBD391509A9F}" presName="textRect" presStyleLbl="revTx" presStyleIdx="1" presStyleCnt="2" custScaleX="77926" custLinFactY="-100000" custLinFactNeighborX="11940" custLinFactNeighborY="-135770">
        <dgm:presLayoutVars>
          <dgm:chMax val="1"/>
          <dgm:chPref val="1"/>
        </dgm:presLayoutVars>
      </dgm:prSet>
      <dgm:spPr/>
    </dgm:pt>
  </dgm:ptLst>
  <dgm:cxnLst>
    <dgm:cxn modelId="{EEE96B14-479A-420F-A4D2-0BE032D39D7A}" srcId="{9F827EE7-3950-426A-9B92-809A92A31CC6}" destId="{7B018E51-C9E4-4A6C-B68C-DBD391509A9F}" srcOrd="1" destOrd="0" parTransId="{CB98613A-1B7E-45B3-A4B5-C299FE356320}" sibTransId="{57F1AD86-2B7E-40EF-A3FD-0E76BBC46C32}"/>
    <dgm:cxn modelId="{33BB082E-B007-4EB0-9094-1C17F0272F4F}" type="presOf" srcId="{7B018E51-C9E4-4A6C-B68C-DBD391509A9F}" destId="{62DAA923-3212-4C0D-B0DB-7A4A2A21A693}" srcOrd="0" destOrd="0" presId="urn:microsoft.com/office/officeart/2018/2/layout/IconLabelList"/>
    <dgm:cxn modelId="{2C9C138A-EE17-40D9-A467-BB215F488CEF}" type="presOf" srcId="{9F827EE7-3950-426A-9B92-809A92A31CC6}" destId="{E3A6B677-8853-46FC-A14E-75EF49C45D81}" srcOrd="0" destOrd="0" presId="urn:microsoft.com/office/officeart/2018/2/layout/IconLabelList"/>
    <dgm:cxn modelId="{F9FEE9A1-6DBC-47CC-B281-24EA45820F58}" srcId="{9F827EE7-3950-426A-9B92-809A92A31CC6}" destId="{49C12F42-D891-41A6-83B6-241E8BA541DF}" srcOrd="0" destOrd="0" parTransId="{583ACBE7-FB5C-425F-8487-F2562B976425}" sibTransId="{CA5F9930-B918-4170-8D35-A4817CFE5F09}"/>
    <dgm:cxn modelId="{8EB5E8A6-6859-4663-A9EE-651FD1E48F46}" type="presOf" srcId="{49C12F42-D891-41A6-83B6-241E8BA541DF}" destId="{F9465893-C5BB-481D-97C7-3F8A1AB7BA38}" srcOrd="0" destOrd="0" presId="urn:microsoft.com/office/officeart/2018/2/layout/IconLabelList"/>
    <dgm:cxn modelId="{1CE4A347-35F8-4FA6-8788-2EC6A2C285A0}" type="presParOf" srcId="{E3A6B677-8853-46FC-A14E-75EF49C45D81}" destId="{E7FD936B-F9AB-41D7-B23C-7D01BF174A70}" srcOrd="0" destOrd="0" presId="urn:microsoft.com/office/officeart/2018/2/layout/IconLabelList"/>
    <dgm:cxn modelId="{01BA1376-636C-4F1C-A024-0EF43370FDA6}" type="presParOf" srcId="{E7FD936B-F9AB-41D7-B23C-7D01BF174A70}" destId="{1870F08F-1ED0-4A7D-B359-5D5F87BBF8B4}" srcOrd="0" destOrd="0" presId="urn:microsoft.com/office/officeart/2018/2/layout/IconLabelList"/>
    <dgm:cxn modelId="{CCB6DA63-4A33-4A9F-8581-C29D3E4B81DA}" type="presParOf" srcId="{E7FD936B-F9AB-41D7-B23C-7D01BF174A70}" destId="{3AD02855-4A1B-4841-BDAA-7172A2D5F22B}" srcOrd="1" destOrd="0" presId="urn:microsoft.com/office/officeart/2018/2/layout/IconLabelList"/>
    <dgm:cxn modelId="{6295709F-B8EC-44D9-9F67-517BC3ED1372}" type="presParOf" srcId="{E7FD936B-F9AB-41D7-B23C-7D01BF174A70}" destId="{F9465893-C5BB-481D-97C7-3F8A1AB7BA38}" srcOrd="2" destOrd="0" presId="urn:microsoft.com/office/officeart/2018/2/layout/IconLabelList"/>
    <dgm:cxn modelId="{31470614-19C3-4E7C-9C9C-2A43D1B58B99}" type="presParOf" srcId="{E3A6B677-8853-46FC-A14E-75EF49C45D81}" destId="{8980DF29-603D-4C13-8E78-7BEF4868F60B}" srcOrd="1" destOrd="0" presId="urn:microsoft.com/office/officeart/2018/2/layout/IconLabelList"/>
    <dgm:cxn modelId="{9275C10A-DD90-48FF-89A5-3EF888EB6A2A}" type="presParOf" srcId="{E3A6B677-8853-46FC-A14E-75EF49C45D81}" destId="{6DEDA56D-B977-4420-A87F-DB840D647628}" srcOrd="2" destOrd="0" presId="urn:microsoft.com/office/officeart/2018/2/layout/IconLabelList"/>
    <dgm:cxn modelId="{03292251-0374-44AF-8343-D968AB69C352}" type="presParOf" srcId="{6DEDA56D-B977-4420-A87F-DB840D647628}" destId="{1F46A692-C984-46EB-ADF1-E2F80C1B6D63}" srcOrd="0" destOrd="0" presId="urn:microsoft.com/office/officeart/2018/2/layout/IconLabelList"/>
    <dgm:cxn modelId="{852CA224-A8B4-44BA-B8C0-1B8A99F4589B}" type="presParOf" srcId="{6DEDA56D-B977-4420-A87F-DB840D647628}" destId="{CF893DEE-510F-4580-AD8C-BB38E3DA5B7D}" srcOrd="1" destOrd="0" presId="urn:microsoft.com/office/officeart/2018/2/layout/IconLabelList"/>
    <dgm:cxn modelId="{225646AC-D150-4CF1-A581-FD7D2EEF19E5}" type="presParOf" srcId="{6DEDA56D-B977-4420-A87F-DB840D647628}" destId="{62DAA923-3212-4C0D-B0DB-7A4A2A21A693}"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70F08F-1ED0-4A7D-B359-5D5F87BBF8B4}">
      <dsp:nvSpPr>
        <dsp:cNvPr id="0" name=""/>
        <dsp:cNvSpPr/>
      </dsp:nvSpPr>
      <dsp:spPr>
        <a:xfrm>
          <a:off x="0" y="3"/>
          <a:ext cx="670811" cy="87619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465893-C5BB-481D-97C7-3F8A1AB7BA38}">
      <dsp:nvSpPr>
        <dsp:cNvPr id="0" name=""/>
        <dsp:cNvSpPr/>
      </dsp:nvSpPr>
      <dsp:spPr>
        <a:xfrm>
          <a:off x="489834" y="241082"/>
          <a:ext cx="37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solidFill>
                <a:schemeClr val="tx2"/>
              </a:solidFill>
            </a:rPr>
            <a:t>What is “serverless” and what are its advantages?</a:t>
          </a:r>
        </a:p>
      </dsp:txBody>
      <dsp:txXfrm>
        <a:off x="489834" y="241082"/>
        <a:ext cx="3768750" cy="720000"/>
      </dsp:txXfrm>
    </dsp:sp>
    <dsp:sp modelId="{1F46A692-C984-46EB-ADF1-E2F80C1B6D63}">
      <dsp:nvSpPr>
        <dsp:cNvPr id="0" name=""/>
        <dsp:cNvSpPr/>
      </dsp:nvSpPr>
      <dsp:spPr>
        <a:xfrm>
          <a:off x="4150454" y="0"/>
          <a:ext cx="1295730" cy="137062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2DAA923-3212-4C0D-B0DB-7A4A2A21A693}">
      <dsp:nvSpPr>
        <dsp:cNvPr id="0" name=""/>
        <dsp:cNvSpPr/>
      </dsp:nvSpPr>
      <dsp:spPr>
        <a:xfrm>
          <a:off x="5352652" y="399580"/>
          <a:ext cx="293683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solidFill>
                <a:schemeClr val="tx2"/>
              </a:solidFill>
            </a:rPr>
            <a:t>What is S3 storage and how does it compare to local storage?</a:t>
          </a:r>
        </a:p>
      </dsp:txBody>
      <dsp:txXfrm>
        <a:off x="5352652" y="399580"/>
        <a:ext cx="2936836"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svg>
</file>

<file path=ppt/media/image11.jpg>
</file>

<file path=ppt/media/image2.jpg>
</file>

<file path=ppt/media/image3.jpg>
</file>

<file path=ppt/media/image4.png>
</file>

<file path=ppt/media/image5.png>
</file>

<file path=ppt/media/image6.jpeg>
</file>

<file path=ppt/media/image7.png>
</file>

<file path=ppt/media/image8.sv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10/15/2023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of this presentation is to articulate the intricacies of cloud development to both technical and nontechnical audiences.</a:t>
            </a:r>
          </a:p>
        </p:txBody>
      </p:sp>
      <p:sp>
        <p:nvSpPr>
          <p:cNvPr id="4" name="Slide Number Placeholder 3"/>
          <p:cNvSpPr>
            <a:spLocks noGrp="1"/>
          </p:cNvSpPr>
          <p:nvPr>
            <p:ph type="sldNum" sz="quarter" idx="5"/>
          </p:nvPr>
        </p:nvSpPr>
        <p:spPr/>
        <p:txBody>
          <a:bodyPr/>
          <a:lstStyle/>
          <a:p>
            <a:fld id="{AF533E96-F078-4B3D-A8F4-F1AF21EBC357}" type="slidenum">
              <a:rPr lang="en-US" smtClean="0"/>
              <a:t>2</a:t>
            </a:fld>
            <a:endParaRPr lang="en-US"/>
          </a:p>
        </p:txBody>
      </p:sp>
    </p:spTree>
    <p:extLst>
      <p:ext uri="{BB962C8B-B14F-4D97-AF65-F5344CB8AC3E}">
        <p14:creationId xmlns:p14="http://schemas.microsoft.com/office/powerpoint/2010/main" val="1031588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93175" y="1120876"/>
            <a:ext cx="8008376" cy="1710814"/>
          </a:xfrm>
          <a:noFill/>
          <a:effectLst>
            <a:outerShdw blurRad="50800" dist="38100" dir="2700000" algn="tl" rotWithShape="0">
              <a:prstClr val="black">
                <a:alpha val="40000"/>
              </a:prstClr>
            </a:outerShdw>
          </a:effectLst>
        </p:spPr>
        <p:txBody>
          <a:bodyPr>
            <a:normAutofit/>
          </a:bodyPr>
          <a:lstStyle>
            <a:lvl1pPr algn="r">
              <a:defRPr sz="3600">
                <a:solidFill>
                  <a:srgbClr val="002060"/>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678426" y="3709218"/>
            <a:ext cx="8001000" cy="678426"/>
          </a:xfrm>
        </p:spPr>
        <p:txBody>
          <a:bodyPr>
            <a:normAutofit/>
          </a:bodyPr>
          <a:lstStyle>
            <a:lvl1pPr marL="0" indent="0" algn="r">
              <a:buNone/>
              <a:defRPr sz="2800" b="0" i="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9824" y="224337"/>
            <a:ext cx="8259098" cy="763526"/>
          </a:xfrm>
        </p:spPr>
        <p:txBody>
          <a:bodyPr>
            <a:normAutofit/>
          </a:bodyPr>
          <a:lstStyle>
            <a:lvl1pPr algn="r">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63714" y="1415845"/>
            <a:ext cx="8246070" cy="3362630"/>
          </a:xfrm>
        </p:spPr>
        <p:txBody>
          <a:bodyPr/>
          <a:lstStyle>
            <a:lvl1pPr algn="l">
              <a:defRPr sz="2800">
                <a:solidFill>
                  <a:srgbClr val="002060"/>
                </a:solidFill>
              </a:defRPr>
            </a:lvl1pPr>
            <a:lvl2pPr algn="l">
              <a:defRPr>
                <a:solidFill>
                  <a:srgbClr val="002060"/>
                </a:solidFill>
              </a:defRPr>
            </a:lvl2pPr>
            <a:lvl3pPr algn="l">
              <a:defRPr>
                <a:solidFill>
                  <a:srgbClr val="002060"/>
                </a:solidFill>
              </a:defRPr>
            </a:lvl3pPr>
            <a:lvl4pPr algn="l">
              <a:defRPr>
                <a:solidFill>
                  <a:srgbClr val="002060"/>
                </a:solidFill>
              </a:defRPr>
            </a:lvl4pPr>
            <a:lvl5pPr algn="l">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16872" y="406537"/>
            <a:ext cx="6937885" cy="725349"/>
          </a:xfrm>
        </p:spPr>
        <p:txBody>
          <a:bodyPr>
            <a:normAutofit/>
          </a:bodyPr>
          <a:lstStyle>
            <a:lvl1pPr algn="l">
              <a:defRPr sz="360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1718186" y="1143000"/>
            <a:ext cx="6961240" cy="3545497"/>
          </a:xfrm>
        </p:spPr>
        <p:txBody>
          <a:bodyPr/>
          <a:lstStyle>
            <a:lvl1pPr>
              <a:defRPr sz="2800">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8" y="212651"/>
            <a:ext cx="8093365" cy="763525"/>
          </a:xfrm>
        </p:spPr>
        <p:txBody>
          <a:bodyPr>
            <a:normAutofit/>
          </a:bodyPr>
          <a:lstStyle>
            <a:lvl1pPr algn="r">
              <a:defRPr sz="3600" baseline="0">
                <a:solidFill>
                  <a:srgbClr val="00206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22131" y="1530153"/>
            <a:ext cx="4040188"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22131" y="2002550"/>
            <a:ext cx="4040188"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57252" y="1530153"/>
            <a:ext cx="4041775"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57252" y="2002550"/>
            <a:ext cx="4041775"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10/15/2023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10/15/2023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6.xml"/><Relationship Id="rId7" Type="http://schemas.openxmlformats.org/officeDocument/2006/relationships/diagramColors" Target="../diagrams/colors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5127" y="324020"/>
            <a:ext cx="8067368" cy="1755053"/>
          </a:xfrm>
          <a:solidFill>
            <a:schemeClr val="accent1">
              <a:alpha val="40000"/>
            </a:schemeClr>
          </a:solidFill>
        </p:spPr>
        <p:txBody>
          <a:bodyPr>
            <a:normAutofit/>
          </a:bodyPr>
          <a:lstStyle/>
          <a:p>
            <a:r>
              <a:rPr lang="en-US" dirty="0"/>
              <a:t> CS 470 Project Two</a:t>
            </a:r>
            <a:br>
              <a:rPr lang="en-US" dirty="0"/>
            </a:br>
            <a:r>
              <a:rPr lang="en-US" dirty="0"/>
              <a:t>Conference Presentation:</a:t>
            </a:r>
            <a:br>
              <a:rPr lang="en-US" dirty="0"/>
            </a:br>
            <a:r>
              <a:rPr lang="en-US" dirty="0"/>
              <a:t>Cloud Development</a:t>
            </a:r>
          </a:p>
        </p:txBody>
      </p:sp>
      <p:sp>
        <p:nvSpPr>
          <p:cNvPr id="3" name="Subtitle 2"/>
          <p:cNvSpPr>
            <a:spLocks noGrp="1"/>
          </p:cNvSpPr>
          <p:nvPr>
            <p:ph type="subTitle" idx="1"/>
          </p:nvPr>
        </p:nvSpPr>
        <p:spPr>
          <a:xfrm>
            <a:off x="516194" y="3447321"/>
            <a:ext cx="8096864" cy="730043"/>
          </a:xfrm>
        </p:spPr>
        <p:txBody>
          <a:bodyPr/>
          <a:lstStyle/>
          <a:p>
            <a:r>
              <a:rPr lang="en-US" dirty="0"/>
              <a:t>Gregory Greene</a:t>
            </a:r>
          </a:p>
        </p:txBody>
      </p:sp>
      <p:sp>
        <p:nvSpPr>
          <p:cNvPr id="4" name="Subtitle 2">
            <a:extLst>
              <a:ext uri="{FF2B5EF4-FFF2-40B4-BE49-F238E27FC236}">
                <a16:creationId xmlns:a16="http://schemas.microsoft.com/office/drawing/2014/main" id="{D90D4CAB-B834-F74A-8181-DAC33FAEF649}"/>
              </a:ext>
            </a:extLst>
          </p:cNvPr>
          <p:cNvSpPr txBox="1">
            <a:spLocks/>
          </p:cNvSpPr>
          <p:nvPr/>
        </p:nvSpPr>
        <p:spPr>
          <a:xfrm>
            <a:off x="516193" y="3956035"/>
            <a:ext cx="8096864" cy="730043"/>
          </a:xfrm>
          <a:prstGeom prst="rect">
            <a:avLst/>
          </a:prstGeom>
        </p:spPr>
        <p:txBody>
          <a:bodyPr vert="horz" lIns="91440" tIns="45720" rIns="91440" bIns="45720" rtlCol="0">
            <a:normAutofit/>
          </a:bodyPr>
          <a:lstStyle>
            <a:lvl1pPr marL="0" indent="0" algn="r" defTabSz="914400" rtl="0" eaLnBrk="1" latinLnBrk="0" hangingPunct="1">
              <a:spcBef>
                <a:spcPct val="20000"/>
              </a:spcBef>
              <a:buFont typeface="Arial" pitchFamily="34" charset="0"/>
              <a:buNone/>
              <a:defRPr sz="2800" b="0" i="0" kern="1200">
                <a:solidFill>
                  <a:schemeClr val="bg1"/>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t>October 2023</a:t>
            </a:r>
          </a:p>
        </p:txBody>
      </p:sp>
      <p:pic>
        <p:nvPicPr>
          <p:cNvPr id="17" name="Audio 16">
            <a:hlinkClick r:id="" action="ppaction://media"/>
            <a:extLst>
              <a:ext uri="{FF2B5EF4-FFF2-40B4-BE49-F238E27FC236}">
                <a16:creationId xmlns:a16="http://schemas.microsoft.com/office/drawing/2014/main" id="{208402E0-1CE9-69E1-3903-DD4D59C94E9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63920370"/>
      </p:ext>
    </p:extLst>
  </p:cSld>
  <p:clrMapOvr>
    <a:masterClrMapping/>
  </p:clrMapOvr>
  <mc:AlternateContent xmlns:mc="http://schemas.openxmlformats.org/markup-compatibility/2006">
    <mc:Choice xmlns:p14="http://schemas.microsoft.com/office/powerpoint/2010/main" Requires="p14">
      <p:transition spd="slow" p14:dur="2000" advTm="16775"/>
    </mc:Choice>
    <mc:Fallback>
      <p:transition spd="slow" advTm="167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2E0C3-B7BB-8D4C-AF0F-9CC7682D8A51}"/>
              </a:ext>
            </a:extLst>
          </p:cNvPr>
          <p:cNvSpPr>
            <a:spLocks noGrp="1"/>
          </p:cNvSpPr>
          <p:nvPr>
            <p:ph type="title"/>
          </p:nvPr>
        </p:nvSpPr>
        <p:spPr>
          <a:xfrm>
            <a:off x="1234377" y="86488"/>
            <a:ext cx="7772400" cy="1021556"/>
          </a:xfrm>
        </p:spPr>
        <p:txBody>
          <a:bodyPr>
            <a:normAutofit/>
          </a:bodyPr>
          <a:lstStyle/>
          <a:p>
            <a:pPr algn="r"/>
            <a:r>
              <a:rPr lang="en-US" sz="3200" dirty="0">
                <a:effectLst>
                  <a:outerShdw blurRad="50800" dist="38100" dir="2700000" algn="tl" rotWithShape="0">
                    <a:prstClr val="black">
                      <a:alpha val="40000"/>
                    </a:prstClr>
                  </a:outerShdw>
                </a:effectLst>
              </a:rPr>
              <a:t>Conclusion</a:t>
            </a:r>
          </a:p>
        </p:txBody>
      </p:sp>
      <p:sp>
        <p:nvSpPr>
          <p:cNvPr id="3" name="Text Placeholder 2">
            <a:extLst>
              <a:ext uri="{FF2B5EF4-FFF2-40B4-BE49-F238E27FC236}">
                <a16:creationId xmlns:a16="http://schemas.microsoft.com/office/drawing/2014/main" id="{7C4EABF8-3AD7-2741-95B7-967F9D77161C}"/>
              </a:ext>
            </a:extLst>
          </p:cNvPr>
          <p:cNvSpPr>
            <a:spLocks noGrp="1"/>
          </p:cNvSpPr>
          <p:nvPr>
            <p:ph type="body" idx="1"/>
          </p:nvPr>
        </p:nvSpPr>
        <p:spPr>
          <a:xfrm>
            <a:off x="265113" y="3842580"/>
            <a:ext cx="7772400" cy="1125140"/>
          </a:xfrm>
        </p:spPr>
        <p:txBody>
          <a:bodyPr/>
          <a:lstStyle/>
          <a:p>
            <a:r>
              <a:rPr lang="en-US" dirty="0"/>
              <a:t>Thank you for your time. </a:t>
            </a:r>
          </a:p>
        </p:txBody>
      </p:sp>
      <p:sp>
        <p:nvSpPr>
          <p:cNvPr id="4" name="Content Placeholder 2">
            <a:extLst>
              <a:ext uri="{FF2B5EF4-FFF2-40B4-BE49-F238E27FC236}">
                <a16:creationId xmlns:a16="http://schemas.microsoft.com/office/drawing/2014/main" id="{BC84F4AD-0F18-4FAD-A3BB-59FA5D7E81A6}"/>
              </a:ext>
            </a:extLst>
          </p:cNvPr>
          <p:cNvSpPr txBox="1">
            <a:spLocks/>
          </p:cNvSpPr>
          <p:nvPr/>
        </p:nvSpPr>
        <p:spPr>
          <a:xfrm>
            <a:off x="463714" y="1415845"/>
            <a:ext cx="8246070" cy="3362630"/>
          </a:xfrm>
          <a:prstGeom prst="rect">
            <a:avLst/>
          </a:prstGeom>
        </p:spPr>
        <p:txBody>
          <a:bodyPr vert="horz" lIns="91440" tIns="45720" rIns="91440" bIns="45720" rtlCol="0" anchor="b">
            <a:normAutofit/>
          </a:bodyPr>
          <a:lstStyle>
            <a:lvl1pPr marL="0" indent="0" algn="l"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endParaRPr lang="en-US" dirty="0"/>
          </a:p>
        </p:txBody>
      </p:sp>
      <p:sp>
        <p:nvSpPr>
          <p:cNvPr id="5" name="Rectangle 4">
            <a:extLst>
              <a:ext uri="{FF2B5EF4-FFF2-40B4-BE49-F238E27FC236}">
                <a16:creationId xmlns:a16="http://schemas.microsoft.com/office/drawing/2014/main" id="{8A135D3D-FA03-4786-B974-2F39D5B2AA89}"/>
              </a:ext>
            </a:extLst>
          </p:cNvPr>
          <p:cNvSpPr/>
          <p:nvPr/>
        </p:nvSpPr>
        <p:spPr>
          <a:xfrm>
            <a:off x="353002" y="1300920"/>
            <a:ext cx="7952797" cy="3046988"/>
          </a:xfrm>
          <a:prstGeom prst="rect">
            <a:avLst/>
          </a:prstGeom>
        </p:spPr>
        <p:txBody>
          <a:bodyPr wrap="square">
            <a:spAutoFit/>
          </a:bodyPr>
          <a:lstStyle/>
          <a:p>
            <a:r>
              <a:rPr lang="en-US" sz="1600" dirty="0">
                <a:solidFill>
                  <a:schemeClr val="tx2"/>
                </a:solidFill>
              </a:rPr>
              <a:t>Scalability</a:t>
            </a:r>
          </a:p>
          <a:p>
            <a:pPr marL="742950" lvl="1" indent="-285750">
              <a:buFont typeface="Wingdings" panose="05000000000000000000" pitchFamily="2" charset="2"/>
              <a:buChar char="Ø"/>
            </a:pPr>
            <a:r>
              <a:rPr lang="en-US" sz="1600" dirty="0">
                <a:solidFill>
                  <a:schemeClr val="tx2"/>
                </a:solidFill>
              </a:rPr>
              <a:t>A major advantage of cloud development is the dynamic scaling managed by the cloud service. Resource management is handled by the cloud service based on traffic, storage needs, and computing power required at any given time.</a:t>
            </a:r>
          </a:p>
          <a:p>
            <a:r>
              <a:rPr lang="en-US" sz="1600" dirty="0">
                <a:solidFill>
                  <a:schemeClr val="tx2"/>
                </a:solidFill>
              </a:rPr>
              <a:t>Pay-for-Use Model</a:t>
            </a:r>
          </a:p>
          <a:p>
            <a:pPr marL="742950" lvl="1" indent="-285750">
              <a:buFont typeface="Wingdings" panose="05000000000000000000" pitchFamily="2" charset="2"/>
              <a:buChar char="Ø"/>
            </a:pPr>
            <a:r>
              <a:rPr lang="en-US" sz="1600" dirty="0">
                <a:solidFill>
                  <a:schemeClr val="tx2"/>
                </a:solidFill>
              </a:rPr>
              <a:t>This model reduces startup cost as developers do not manage servers and only pay for the resources used. This can be a more cost-efficient model depending on the project size when compared to traditional fixed rate models.</a:t>
            </a:r>
          </a:p>
          <a:p>
            <a:r>
              <a:rPr lang="en-US" sz="1600" dirty="0">
                <a:solidFill>
                  <a:schemeClr val="tx2"/>
                </a:solidFill>
              </a:rPr>
              <a:t>Security</a:t>
            </a:r>
          </a:p>
          <a:p>
            <a:pPr marL="742950" lvl="1" indent="-285750">
              <a:buFont typeface="Wingdings" panose="05000000000000000000" pitchFamily="2" charset="2"/>
              <a:buChar char="Ø"/>
            </a:pPr>
            <a:r>
              <a:rPr lang="en-US" sz="1600" dirty="0">
                <a:solidFill>
                  <a:schemeClr val="tx2"/>
                </a:solidFill>
              </a:rPr>
              <a:t>Cloud service providers typically include their own security measures to protect the database. Defense in Depth can be used through implementing security measures such as encryption and access control.</a:t>
            </a:r>
          </a:p>
        </p:txBody>
      </p:sp>
      <p:pic>
        <p:nvPicPr>
          <p:cNvPr id="9" name="Audio 8">
            <a:hlinkClick r:id="" action="ppaction://media"/>
            <a:extLst>
              <a:ext uri="{FF2B5EF4-FFF2-40B4-BE49-F238E27FC236}">
                <a16:creationId xmlns:a16="http://schemas.microsoft.com/office/drawing/2014/main" id="{900B7AC0-17E6-37D1-161B-AAED5DB9E8A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073989541"/>
      </p:ext>
    </p:extLst>
  </p:cSld>
  <p:clrMapOvr>
    <a:masterClrMapping/>
  </p:clrMapOvr>
  <mc:AlternateContent xmlns:mc="http://schemas.openxmlformats.org/markup-compatibility/2006">
    <mc:Choice xmlns:p14="http://schemas.microsoft.com/office/powerpoint/2010/main" Requires="p14">
      <p:transition spd="slow" p14:dur="2000" advTm="36582"/>
    </mc:Choice>
    <mc:Fallback>
      <p:transition spd="slow" advTm="36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Overview</a:t>
            </a:r>
          </a:p>
        </p:txBody>
      </p:sp>
      <p:sp>
        <p:nvSpPr>
          <p:cNvPr id="3" name="Content Placeholder 2"/>
          <p:cNvSpPr>
            <a:spLocks noGrp="1"/>
          </p:cNvSpPr>
          <p:nvPr>
            <p:ph idx="1"/>
          </p:nvPr>
        </p:nvSpPr>
        <p:spPr/>
        <p:txBody>
          <a:bodyPr>
            <a:normAutofit lnSpcReduction="10000"/>
          </a:bodyPr>
          <a:lstStyle/>
          <a:p>
            <a:r>
              <a:rPr lang="en-US" sz="2400" dirty="0"/>
              <a:t>B.S. Computer Science, Southern New Hampshire University</a:t>
            </a:r>
          </a:p>
          <a:p>
            <a:pPr marL="0" indent="0">
              <a:buNone/>
            </a:pPr>
            <a:endParaRPr lang="en-US" b="1" dirty="0"/>
          </a:p>
          <a:p>
            <a:pPr marL="0" indent="0">
              <a:buNone/>
            </a:pPr>
            <a:r>
              <a:rPr lang="en-US" sz="2200" b="1" u="sng" dirty="0"/>
              <a:t>Overview</a:t>
            </a:r>
            <a:r>
              <a:rPr lang="en-US" sz="2200" b="1" dirty="0"/>
              <a:t>:</a:t>
            </a:r>
          </a:p>
          <a:p>
            <a:r>
              <a:rPr lang="en-US" sz="2200" dirty="0"/>
              <a:t>Containerization</a:t>
            </a:r>
          </a:p>
          <a:p>
            <a:r>
              <a:rPr lang="en-US" sz="2200" dirty="0"/>
              <a:t>Serverless Cloud Computing</a:t>
            </a:r>
          </a:p>
          <a:p>
            <a:r>
              <a:rPr lang="en-US" sz="2200" dirty="0"/>
              <a:t>API, Lambda, &amp; Databases</a:t>
            </a:r>
          </a:p>
          <a:p>
            <a:r>
              <a:rPr lang="en-US" sz="2200" dirty="0"/>
              <a:t>Cloud based development</a:t>
            </a:r>
          </a:p>
          <a:p>
            <a:r>
              <a:rPr lang="en-US" sz="2200" dirty="0"/>
              <a:t>Security</a:t>
            </a:r>
          </a:p>
          <a:p>
            <a:endParaRPr lang="en-US" b="1" dirty="0"/>
          </a:p>
          <a:p>
            <a:pPr marL="0" indent="0">
              <a:buNone/>
            </a:pPr>
            <a:endParaRPr lang="en-US" dirty="0"/>
          </a:p>
          <a:p>
            <a:endParaRPr lang="en-US" dirty="0"/>
          </a:p>
          <a:p>
            <a:endParaRPr lang="en-US" dirty="0"/>
          </a:p>
        </p:txBody>
      </p:sp>
      <p:pic>
        <p:nvPicPr>
          <p:cNvPr id="10" name="Audio 9">
            <a:hlinkClick r:id="" action="ppaction://media"/>
            <a:extLst>
              <a:ext uri="{FF2B5EF4-FFF2-40B4-BE49-F238E27FC236}">
                <a16:creationId xmlns:a16="http://schemas.microsoft.com/office/drawing/2014/main" id="{433F92B1-A469-3764-5DF1-2AB26F87EA8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4103309497"/>
      </p:ext>
    </p:extLst>
  </p:cSld>
  <p:clrMapOvr>
    <a:masterClrMapping/>
  </p:clrMapOvr>
  <mc:AlternateContent xmlns:mc="http://schemas.openxmlformats.org/markup-compatibility/2006">
    <mc:Choice xmlns:p14="http://schemas.microsoft.com/office/powerpoint/2010/main" Requires="p14">
      <p:transition spd="slow" p14:dur="2000" advTm="1527"/>
    </mc:Choice>
    <mc:Fallback>
      <p:transition spd="slow" advTm="15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pPr algn="r"/>
            <a:r>
              <a:rPr lang="en-US" dirty="0"/>
              <a:t>Containerization</a:t>
            </a:r>
          </a:p>
        </p:txBody>
      </p:sp>
      <p:pic>
        <p:nvPicPr>
          <p:cNvPr id="3" name="Content Placeholder 2" descr="A blue whale with boxes on it&#10;&#10;Description automatically generated">
            <a:extLst>
              <a:ext uri="{FF2B5EF4-FFF2-40B4-BE49-F238E27FC236}">
                <a16:creationId xmlns:a16="http://schemas.microsoft.com/office/drawing/2014/main" id="{36888104-B200-BA4B-911D-A353986A845B}"/>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6537515" y="3676918"/>
            <a:ext cx="2606485" cy="1466582"/>
          </a:xfrm>
        </p:spPr>
      </p:pic>
      <p:sp>
        <p:nvSpPr>
          <p:cNvPr id="8" name="TextBox 7">
            <a:extLst>
              <a:ext uri="{FF2B5EF4-FFF2-40B4-BE49-F238E27FC236}">
                <a16:creationId xmlns:a16="http://schemas.microsoft.com/office/drawing/2014/main" id="{A0B90890-527A-0BA1-8B9D-9EBF02FC58B1}"/>
              </a:ext>
            </a:extLst>
          </p:cNvPr>
          <p:cNvSpPr txBox="1"/>
          <p:nvPr/>
        </p:nvSpPr>
        <p:spPr>
          <a:xfrm>
            <a:off x="2901696" y="1341120"/>
            <a:ext cx="5753061" cy="2585323"/>
          </a:xfrm>
          <a:prstGeom prst="rect">
            <a:avLst/>
          </a:prstGeom>
          <a:noFill/>
        </p:spPr>
        <p:txBody>
          <a:bodyPr wrap="square" rtlCol="0">
            <a:spAutoFit/>
          </a:bodyPr>
          <a:lstStyle/>
          <a:p>
            <a:r>
              <a:rPr lang="en-US" dirty="0">
                <a:solidFill>
                  <a:schemeClr val="tx2"/>
                </a:solidFill>
              </a:rPr>
              <a:t>Docker: A platform that supports containerization, allowing developers to package applications into a single container</a:t>
            </a:r>
          </a:p>
          <a:p>
            <a:pPr marL="285750" indent="-285750">
              <a:buFont typeface="Arial" panose="020B0604020202020204" pitchFamily="34" charset="0"/>
              <a:buChar char="•"/>
            </a:pPr>
            <a:r>
              <a:rPr lang="en-US" dirty="0">
                <a:solidFill>
                  <a:schemeClr val="tx2"/>
                </a:solidFill>
              </a:rPr>
              <a:t>Docker is used in cloud-based applications</a:t>
            </a:r>
          </a:p>
          <a:p>
            <a:pPr marL="285750" indent="-285750">
              <a:buFont typeface="Arial" panose="020B0604020202020204" pitchFamily="34" charset="0"/>
              <a:buChar char="•"/>
            </a:pPr>
            <a:r>
              <a:rPr lang="en-US" dirty="0">
                <a:solidFill>
                  <a:schemeClr val="tx2"/>
                </a:solidFill>
              </a:rPr>
              <a:t>Handles containers to simplify deployment and application management</a:t>
            </a:r>
          </a:p>
          <a:p>
            <a:pPr marL="285750" indent="-285750">
              <a:buFont typeface="Arial" panose="020B0604020202020204" pitchFamily="34" charset="0"/>
              <a:buChar char="•"/>
            </a:pPr>
            <a:endParaRPr lang="en-US" dirty="0">
              <a:solidFill>
                <a:schemeClr val="tx2"/>
              </a:solidFill>
            </a:endParaRPr>
          </a:p>
          <a:p>
            <a:r>
              <a:rPr lang="en-US" dirty="0">
                <a:solidFill>
                  <a:schemeClr val="tx2"/>
                </a:solidFill>
              </a:rPr>
              <a:t>Lift and Shift Model: Allows for easy migration to the cloud as the entire application is pushed to the cloud without making any changes to the code.</a:t>
            </a:r>
          </a:p>
        </p:txBody>
      </p:sp>
      <p:pic>
        <p:nvPicPr>
          <p:cNvPr id="15" name="Audio 14">
            <a:hlinkClick r:id="" action="ppaction://media"/>
            <a:extLst>
              <a:ext uri="{FF2B5EF4-FFF2-40B4-BE49-F238E27FC236}">
                <a16:creationId xmlns:a16="http://schemas.microsoft.com/office/drawing/2014/main" id="{11005CE6-D235-7CB2-7F4E-0CEFB374980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101633878"/>
      </p:ext>
    </p:extLst>
  </p:cSld>
  <p:clrMapOvr>
    <a:masterClrMapping/>
  </p:clrMapOvr>
  <mc:AlternateContent xmlns:mc="http://schemas.openxmlformats.org/markup-compatibility/2006">
    <mc:Choice xmlns:p14="http://schemas.microsoft.com/office/powerpoint/2010/main" Requires="p14">
      <p:transition spd="slow" p14:dur="2000" advTm="30629"/>
    </mc:Choice>
    <mc:Fallback>
      <p:transition spd="slow" advTm="30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pPr algn="r"/>
            <a:r>
              <a:rPr lang="en-US" dirty="0"/>
              <a:t>Orchestration</a:t>
            </a:r>
          </a:p>
        </p:txBody>
      </p:sp>
      <p:sp>
        <p:nvSpPr>
          <p:cNvPr id="5" name="Content Placeholder 4"/>
          <p:cNvSpPr>
            <a:spLocks noGrp="1"/>
          </p:cNvSpPr>
          <p:nvPr>
            <p:ph idx="1"/>
          </p:nvPr>
        </p:nvSpPr>
        <p:spPr/>
        <p:txBody>
          <a:bodyPr>
            <a:normAutofit lnSpcReduction="10000"/>
          </a:bodyPr>
          <a:lstStyle/>
          <a:p>
            <a:r>
              <a:rPr lang="en-US" i="1" dirty="0"/>
              <a:t>Docker Compose simplifies deployment of complex applications through the ability to manage multiple containers as a single stack.</a:t>
            </a:r>
          </a:p>
          <a:p>
            <a:r>
              <a:rPr lang="en-US" i="1" dirty="0"/>
              <a:t>Services required can be defined in a YAML file making setup easier</a:t>
            </a:r>
          </a:p>
          <a:p>
            <a:r>
              <a:rPr lang="en-US" i="1" dirty="0"/>
              <a:t>Docker Compose makes it easy to manage scaling, maintaining, and updating easier</a:t>
            </a:r>
          </a:p>
          <a:p>
            <a:endParaRPr lang="en-US" dirty="0"/>
          </a:p>
        </p:txBody>
      </p:sp>
      <p:pic>
        <p:nvPicPr>
          <p:cNvPr id="8" name="Audio 7">
            <a:hlinkClick r:id="" action="ppaction://media"/>
            <a:extLst>
              <a:ext uri="{FF2B5EF4-FFF2-40B4-BE49-F238E27FC236}">
                <a16:creationId xmlns:a16="http://schemas.microsoft.com/office/drawing/2014/main" id="{1ACB4F98-1FC4-2320-B476-89B3727947B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537783423"/>
      </p:ext>
    </p:extLst>
  </p:cSld>
  <p:clrMapOvr>
    <a:masterClrMapping/>
  </p:clrMapOvr>
  <mc:AlternateContent xmlns:mc="http://schemas.openxmlformats.org/markup-compatibility/2006">
    <mc:Choice xmlns:p14="http://schemas.microsoft.com/office/powerpoint/2010/main" Requires="p14">
      <p:transition spd="slow" p14:dur="2000" advTm="19146"/>
    </mc:Choice>
    <mc:Fallback>
      <p:transition spd="slow" advTm="19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The Serverless Cloud</a:t>
            </a:r>
          </a:p>
        </p:txBody>
      </p:sp>
      <p:graphicFrame>
        <p:nvGraphicFramePr>
          <p:cNvPr id="9" name="Content Placeholder 5">
            <a:extLst>
              <a:ext uri="{FF2B5EF4-FFF2-40B4-BE49-F238E27FC236}">
                <a16:creationId xmlns:a16="http://schemas.microsoft.com/office/drawing/2014/main" id="{6C163FE3-8084-9ED0-5E94-8F7A56FA5192}"/>
              </a:ext>
            </a:extLst>
          </p:cNvPr>
          <p:cNvGraphicFramePr>
            <a:graphicFrameLocks noGrp="1"/>
          </p:cNvGraphicFramePr>
          <p:nvPr>
            <p:ph sz="half" idx="2"/>
            <p:extLst>
              <p:ext uri="{D42A27DB-BD31-4B8C-83A1-F6EECF244321}">
                <p14:modId xmlns:p14="http://schemas.microsoft.com/office/powerpoint/2010/main" val="2165004032"/>
              </p:ext>
            </p:extLst>
          </p:nvPr>
        </p:nvGraphicFramePr>
        <p:xfrm>
          <a:off x="415059" y="1610665"/>
          <a:ext cx="8313882" cy="29544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extBox 1">
            <a:extLst>
              <a:ext uri="{FF2B5EF4-FFF2-40B4-BE49-F238E27FC236}">
                <a16:creationId xmlns:a16="http://schemas.microsoft.com/office/drawing/2014/main" id="{F043AFEE-8191-1EEE-BCB2-211E21E309EC}"/>
              </a:ext>
            </a:extLst>
          </p:cNvPr>
          <p:cNvSpPr txBox="1"/>
          <p:nvPr/>
        </p:nvSpPr>
        <p:spPr>
          <a:xfrm>
            <a:off x="755904" y="2852928"/>
            <a:ext cx="3645408" cy="2031325"/>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tx2"/>
                </a:solidFill>
              </a:rPr>
              <a:t>Required infrastructure is managed by the cloud service provider</a:t>
            </a:r>
          </a:p>
          <a:p>
            <a:pPr marL="285750" indent="-285750">
              <a:buFont typeface="Arial" panose="020B0604020202020204" pitchFamily="34" charset="0"/>
              <a:buChar char="•"/>
            </a:pPr>
            <a:r>
              <a:rPr lang="en-US" dirty="0">
                <a:solidFill>
                  <a:schemeClr val="tx2"/>
                </a:solidFill>
              </a:rPr>
              <a:t>Scaling is done by the cloud service</a:t>
            </a:r>
          </a:p>
          <a:p>
            <a:pPr marL="285750" indent="-285750">
              <a:buFont typeface="Arial" panose="020B0604020202020204" pitchFamily="34" charset="0"/>
              <a:buChar char="•"/>
            </a:pPr>
            <a:r>
              <a:rPr lang="en-US" dirty="0">
                <a:solidFill>
                  <a:schemeClr val="tx2"/>
                </a:solidFill>
              </a:rPr>
              <a:t>Reduces startup time and cost for developers</a:t>
            </a:r>
          </a:p>
        </p:txBody>
      </p:sp>
      <p:sp>
        <p:nvSpPr>
          <p:cNvPr id="3" name="TextBox 2">
            <a:extLst>
              <a:ext uri="{FF2B5EF4-FFF2-40B4-BE49-F238E27FC236}">
                <a16:creationId xmlns:a16="http://schemas.microsoft.com/office/drawing/2014/main" id="{3E2B3F54-03C1-43BF-6EC1-3351F45C8683}"/>
              </a:ext>
            </a:extLst>
          </p:cNvPr>
          <p:cNvSpPr txBox="1"/>
          <p:nvPr/>
        </p:nvSpPr>
        <p:spPr>
          <a:xfrm>
            <a:off x="4742157" y="2950464"/>
            <a:ext cx="4145811" cy="2031325"/>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tx2"/>
                </a:solidFill>
              </a:rPr>
              <a:t>Amazon S3 is a cloud-based object storage service offered by AWS</a:t>
            </a:r>
          </a:p>
          <a:p>
            <a:pPr marL="285750" indent="-285750">
              <a:buFont typeface="Arial" panose="020B0604020202020204" pitchFamily="34" charset="0"/>
              <a:buChar char="•"/>
            </a:pPr>
            <a:r>
              <a:rPr lang="en-US" dirty="0">
                <a:solidFill>
                  <a:schemeClr val="tx2"/>
                </a:solidFill>
              </a:rPr>
              <a:t>Cloud based storage allows users to store and retrieve data from anywhere with a connection to the service</a:t>
            </a:r>
          </a:p>
          <a:p>
            <a:pPr marL="285750" indent="-285750">
              <a:buFont typeface="Arial" panose="020B0604020202020204" pitchFamily="34" charset="0"/>
              <a:buChar char="•"/>
            </a:pPr>
            <a:r>
              <a:rPr lang="en-US" dirty="0">
                <a:solidFill>
                  <a:schemeClr val="tx2"/>
                </a:solidFill>
              </a:rPr>
              <a:t>Provides security features to protect user’s data</a:t>
            </a:r>
          </a:p>
        </p:txBody>
      </p:sp>
      <p:pic>
        <p:nvPicPr>
          <p:cNvPr id="7" name="Audio 6">
            <a:hlinkClick r:id="" action="ppaction://media"/>
            <a:extLst>
              <a:ext uri="{FF2B5EF4-FFF2-40B4-BE49-F238E27FC236}">
                <a16:creationId xmlns:a16="http://schemas.microsoft.com/office/drawing/2014/main" id="{97026B2F-9171-1A43-6722-FA2A6BF6DF6C}"/>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4170783713"/>
      </p:ext>
    </p:extLst>
  </p:cSld>
  <p:clrMapOvr>
    <a:masterClrMapping/>
  </p:clrMapOvr>
  <mc:AlternateContent xmlns:mc="http://schemas.openxmlformats.org/markup-compatibility/2006">
    <mc:Choice xmlns:p14="http://schemas.microsoft.com/office/powerpoint/2010/main" Requires="p14">
      <p:transition spd="slow" p14:dur="2000" advTm="42466"/>
    </mc:Choice>
    <mc:Fallback>
      <p:transition spd="slow" advTm="42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The Serverless Cloud</a:t>
            </a:r>
          </a:p>
        </p:txBody>
      </p:sp>
      <p:sp>
        <p:nvSpPr>
          <p:cNvPr id="7" name="Text Placeholder 6"/>
          <p:cNvSpPr>
            <a:spLocks noGrp="1"/>
          </p:cNvSpPr>
          <p:nvPr>
            <p:ph type="body" sz="quarter" idx="3"/>
          </p:nvPr>
        </p:nvSpPr>
        <p:spPr>
          <a:xfrm>
            <a:off x="442191" y="1592714"/>
            <a:ext cx="2786743" cy="479822"/>
          </a:xfrm>
        </p:spPr>
        <p:txBody>
          <a:bodyPr>
            <a:normAutofit/>
          </a:bodyPr>
          <a:lstStyle/>
          <a:p>
            <a:r>
              <a:rPr lang="en-US" dirty="0"/>
              <a:t>API &amp; Lambda</a:t>
            </a:r>
          </a:p>
        </p:txBody>
      </p:sp>
      <p:sp>
        <p:nvSpPr>
          <p:cNvPr id="8" name="Content Placeholder 7"/>
          <p:cNvSpPr>
            <a:spLocks noGrp="1"/>
          </p:cNvSpPr>
          <p:nvPr>
            <p:ph sz="quarter" idx="4"/>
          </p:nvPr>
        </p:nvSpPr>
        <p:spPr>
          <a:xfrm>
            <a:off x="525318" y="2002549"/>
            <a:ext cx="7497018" cy="2928299"/>
          </a:xfrm>
        </p:spPr>
        <p:txBody>
          <a:bodyPr>
            <a:normAutofit/>
          </a:bodyPr>
          <a:lstStyle/>
          <a:p>
            <a:pPr algn="l"/>
            <a:r>
              <a:rPr lang="en-US" sz="1800" dirty="0"/>
              <a:t>Serverless API allows for faster development, less resource use, and cost-efficiency</a:t>
            </a:r>
          </a:p>
          <a:p>
            <a:pPr algn="l"/>
            <a:r>
              <a:rPr lang="en-US" sz="1800" dirty="0"/>
              <a:t>Lambda API logic involves the process of creating a RESTful API through AWS Lambda functions that will manage API requests and responses</a:t>
            </a:r>
          </a:p>
          <a:p>
            <a:pPr algn="l"/>
            <a:r>
              <a:rPr lang="en-US" sz="1800" dirty="0"/>
              <a:t>What scripts are produced in order to make this happen?</a:t>
            </a:r>
          </a:p>
          <a:p>
            <a:pPr lvl="1" algn="l"/>
            <a:r>
              <a:rPr lang="en-US" sz="1400" dirty="0"/>
              <a:t>Lambda functions, API gateway configurations, and request &amp; response scripts</a:t>
            </a:r>
          </a:p>
          <a:p>
            <a:pPr algn="l"/>
            <a:r>
              <a:rPr lang="en-US" sz="1800" dirty="0"/>
              <a:t>In order to integrate the frontend with the backend in AWS developers must define and test the API, connect the front/back ends, and implement data rendering</a:t>
            </a:r>
          </a:p>
        </p:txBody>
      </p:sp>
      <p:pic>
        <p:nvPicPr>
          <p:cNvPr id="5" name="Audio 4">
            <a:hlinkClick r:id="" action="ppaction://media"/>
            <a:extLst>
              <a:ext uri="{FF2B5EF4-FFF2-40B4-BE49-F238E27FC236}">
                <a16:creationId xmlns:a16="http://schemas.microsoft.com/office/drawing/2014/main" id="{67C18A4C-B284-22BD-AC3D-E80CAA3E42F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153563915"/>
      </p:ext>
    </p:extLst>
  </p:cSld>
  <p:clrMapOvr>
    <a:masterClrMapping/>
  </p:clrMapOvr>
  <mc:AlternateContent xmlns:mc="http://schemas.openxmlformats.org/markup-compatibility/2006">
    <mc:Choice xmlns:p14="http://schemas.microsoft.com/office/powerpoint/2010/main" Requires="p14">
      <p:transition spd="slow" p14:dur="2000" advTm="38384"/>
    </mc:Choice>
    <mc:Fallback>
      <p:transition spd="slow" advTm="38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The Serverless Cloud</a:t>
            </a:r>
          </a:p>
        </p:txBody>
      </p:sp>
      <p:sp>
        <p:nvSpPr>
          <p:cNvPr id="9" name="Text Placeholder 4">
            <a:extLst>
              <a:ext uri="{FF2B5EF4-FFF2-40B4-BE49-F238E27FC236}">
                <a16:creationId xmlns:a16="http://schemas.microsoft.com/office/drawing/2014/main" id="{36210530-5CE0-F74C-A0F3-72C9EFE756BD}"/>
              </a:ext>
            </a:extLst>
          </p:cNvPr>
          <p:cNvSpPr txBox="1">
            <a:spLocks/>
          </p:cNvSpPr>
          <p:nvPr/>
        </p:nvSpPr>
        <p:spPr>
          <a:xfrm>
            <a:off x="263039" y="1550652"/>
            <a:ext cx="2351699" cy="479822"/>
          </a:xfrm>
          <a:prstGeom prst="rect">
            <a:avLst/>
          </a:prstGeom>
        </p:spPr>
        <p:txBody>
          <a:bodyPr vert="horz" lIns="91440" tIns="45720" rIns="91440" bIns="45720" rtlCol="0" anchor="b">
            <a:normAutofit/>
          </a:bodyPr>
          <a:lstStyle>
            <a:lvl1pPr marL="0" indent="0" algn="ctr" defTabSz="914400" rtl="0" eaLnBrk="1" latinLnBrk="0" hangingPunct="1">
              <a:spcBef>
                <a:spcPct val="20000"/>
              </a:spcBef>
              <a:buFont typeface="Arial" pitchFamily="34" charset="0"/>
              <a:buNone/>
              <a:defRPr sz="2400" b="1" kern="1200">
                <a:solidFill>
                  <a:srgbClr val="002060"/>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r>
              <a:rPr lang="en-US" dirty="0"/>
              <a:t>Database</a:t>
            </a:r>
          </a:p>
        </p:txBody>
      </p:sp>
      <p:sp>
        <p:nvSpPr>
          <p:cNvPr id="10" name="Content Placeholder 5">
            <a:extLst>
              <a:ext uri="{FF2B5EF4-FFF2-40B4-BE49-F238E27FC236}">
                <a16:creationId xmlns:a16="http://schemas.microsoft.com/office/drawing/2014/main" id="{44874B83-EADC-3044-85A5-11893100D0C6}"/>
              </a:ext>
            </a:extLst>
          </p:cNvPr>
          <p:cNvSpPr txBox="1">
            <a:spLocks/>
          </p:cNvSpPr>
          <p:nvPr/>
        </p:nvSpPr>
        <p:spPr>
          <a:xfrm>
            <a:off x="422365" y="2030473"/>
            <a:ext cx="7911143" cy="2900375"/>
          </a:xfrm>
          <a:prstGeom prst="rect">
            <a:avLst/>
          </a:prstGeom>
        </p:spPr>
        <p:txBody>
          <a:bodyPr vert="horz" lIns="91440" tIns="45720" rIns="91440" bIns="45720" rtlCol="0">
            <a:normAutofit/>
          </a:bodyPr>
          <a:lstStyle>
            <a:lvl1pPr marL="342900" indent="-342900" algn="ctr" defTabSz="914400" rtl="0" eaLnBrk="1" latinLnBrk="0" hangingPunct="1">
              <a:spcBef>
                <a:spcPct val="20000"/>
              </a:spcBef>
              <a:buFont typeface="Arial" pitchFamily="34" charset="0"/>
              <a:buChar char="•"/>
              <a:defRPr sz="2400" kern="1200">
                <a:solidFill>
                  <a:srgbClr val="002060"/>
                </a:solidFill>
                <a:latin typeface="+mn-lt"/>
                <a:ea typeface="+mn-ea"/>
                <a:cs typeface="+mn-cs"/>
              </a:defRPr>
            </a:lvl1pPr>
            <a:lvl2pPr marL="742950" indent="-285750" algn="ctr" defTabSz="914400" rtl="0" eaLnBrk="1" latinLnBrk="0" hangingPunct="1">
              <a:spcBef>
                <a:spcPct val="20000"/>
              </a:spcBef>
              <a:buFont typeface="Arial" pitchFamily="34" charset="0"/>
              <a:buChar char="–"/>
              <a:defRPr sz="2000" kern="1200">
                <a:solidFill>
                  <a:srgbClr val="002060"/>
                </a:solidFill>
                <a:latin typeface="+mn-lt"/>
                <a:ea typeface="+mn-ea"/>
                <a:cs typeface="+mn-cs"/>
              </a:defRPr>
            </a:lvl2pPr>
            <a:lvl3pPr marL="1143000" indent="-228600" algn="ctr" defTabSz="914400" rtl="0" eaLnBrk="1" latinLnBrk="0" hangingPunct="1">
              <a:spcBef>
                <a:spcPct val="20000"/>
              </a:spcBef>
              <a:buFont typeface="Arial" pitchFamily="34" charset="0"/>
              <a:buChar char="•"/>
              <a:defRPr sz="1800" kern="1200">
                <a:solidFill>
                  <a:srgbClr val="002060"/>
                </a:solidFill>
                <a:latin typeface="+mn-lt"/>
                <a:ea typeface="+mn-ea"/>
                <a:cs typeface="+mn-cs"/>
              </a:defRPr>
            </a:lvl3pPr>
            <a:lvl4pPr marL="1600200" indent="-228600" algn="ctr" defTabSz="914400" rtl="0" eaLnBrk="1" latinLnBrk="0" hangingPunct="1">
              <a:spcBef>
                <a:spcPct val="20000"/>
              </a:spcBef>
              <a:buFont typeface="Arial" pitchFamily="34" charset="0"/>
              <a:buChar char="–"/>
              <a:defRPr sz="1600" kern="1200">
                <a:solidFill>
                  <a:srgbClr val="002060"/>
                </a:solidFill>
                <a:latin typeface="+mn-lt"/>
                <a:ea typeface="+mn-ea"/>
                <a:cs typeface="+mn-cs"/>
              </a:defRPr>
            </a:lvl4pPr>
            <a:lvl5pPr marL="2057400" indent="-228600" algn="ctr" defTabSz="914400" rtl="0" eaLnBrk="1" latinLnBrk="0" hangingPunct="1">
              <a:spcBef>
                <a:spcPct val="20000"/>
              </a:spcBef>
              <a:buFont typeface="Arial" pitchFamily="34" charset="0"/>
              <a:buChar char="»"/>
              <a:defRPr sz="16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pPr algn="l"/>
            <a:r>
              <a:rPr lang="en-US" sz="1800" dirty="0"/>
              <a:t>What are the data-model differences between MongoDB and DynamoDB?</a:t>
            </a:r>
          </a:p>
          <a:p>
            <a:pPr lvl="1" algn="l"/>
            <a:r>
              <a:rPr lang="en-US" sz="1400" dirty="0"/>
              <a:t>Differences between these two database types include: Scalability, Data Structure, and Querying. DynamoDB stores data based on key-values, while MongoDB uses document-oriented based storage.</a:t>
            </a:r>
          </a:p>
          <a:p>
            <a:pPr algn="l"/>
            <a:r>
              <a:rPr lang="en-US" sz="1800" dirty="0"/>
              <a:t>What queries did you perform?</a:t>
            </a:r>
          </a:p>
          <a:p>
            <a:pPr lvl="1" algn="l"/>
            <a:r>
              <a:rPr lang="en-US" sz="1400" dirty="0"/>
              <a:t>Queries performed include Get, Post, Push, Table scan, and Update/Delete item</a:t>
            </a:r>
          </a:p>
          <a:p>
            <a:pPr algn="l"/>
            <a:r>
              <a:rPr lang="en-US" sz="1800" dirty="0"/>
              <a:t>What scripts are produced in order to make this happen?</a:t>
            </a:r>
          </a:p>
          <a:p>
            <a:pPr lvl="1" algn="l"/>
            <a:r>
              <a:rPr lang="en-US" sz="1400" dirty="0"/>
              <a:t>Scripts produced include Lambda functions, API gateway configuration, and request/response scripts</a:t>
            </a:r>
          </a:p>
        </p:txBody>
      </p:sp>
      <p:pic>
        <p:nvPicPr>
          <p:cNvPr id="5" name="Audio 4">
            <a:hlinkClick r:id="" action="ppaction://media"/>
            <a:extLst>
              <a:ext uri="{FF2B5EF4-FFF2-40B4-BE49-F238E27FC236}">
                <a16:creationId xmlns:a16="http://schemas.microsoft.com/office/drawing/2014/main" id="{B476A41F-E312-5BAF-B535-F4AE96570B7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35968559"/>
      </p:ext>
    </p:extLst>
  </p:cSld>
  <p:clrMapOvr>
    <a:masterClrMapping/>
  </p:clrMapOvr>
  <mc:AlternateContent xmlns:mc="http://schemas.openxmlformats.org/markup-compatibility/2006">
    <mc:Choice xmlns:p14="http://schemas.microsoft.com/office/powerpoint/2010/main" Requires="p14">
      <p:transition spd="slow" p14:dur="2000" advTm="34236"/>
    </mc:Choice>
    <mc:Fallback>
      <p:transition spd="slow" advTm="34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pacity vs Usage (Traditional Data Center) graph. The X axis is &quot;Time&quot; and the Y axis is &quot;Computer Power&quot;. A blue line representing &quot;Planned Capacity&quot; goes up at regular intervals. A red line representing &quot;Actual Usage&quot; is more smooth. A dip in Actual Usage is labeled &quot;waste&quot;. A plateau in &quot;Planned Capacity&quot; is labeled &quot;Customer dissatisfaction&quot;. ">
            <a:extLst>
              <a:ext uri="{FF2B5EF4-FFF2-40B4-BE49-F238E27FC236}">
                <a16:creationId xmlns:a16="http://schemas.microsoft.com/office/drawing/2014/main" id="{42F5C989-4359-F443-9F01-2743C38817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32312" y="1244709"/>
            <a:ext cx="4711688" cy="3533766"/>
          </a:xfrm>
          <a:prstGeom prst="rect">
            <a:avLst/>
          </a:prstGeom>
        </p:spPr>
      </p:pic>
      <p:sp>
        <p:nvSpPr>
          <p:cNvPr id="2" name="Title 1"/>
          <p:cNvSpPr>
            <a:spLocks noGrp="1"/>
          </p:cNvSpPr>
          <p:nvPr>
            <p:ph type="title"/>
          </p:nvPr>
        </p:nvSpPr>
        <p:spPr/>
        <p:txBody>
          <a:bodyPr>
            <a:normAutofit fontScale="90000"/>
          </a:bodyPr>
          <a:lstStyle/>
          <a:p>
            <a:r>
              <a:rPr lang="en-US" dirty="0">
                <a:solidFill>
                  <a:schemeClr val="tx1"/>
                </a:solidFill>
              </a:rPr>
              <a:t>Cloud-Based </a:t>
            </a:r>
            <a:br>
              <a:rPr lang="en-US" dirty="0">
                <a:solidFill>
                  <a:schemeClr val="tx1"/>
                </a:solidFill>
              </a:rPr>
            </a:br>
            <a:r>
              <a:rPr lang="en-US" dirty="0"/>
              <a:t>Development Principles</a:t>
            </a:r>
          </a:p>
        </p:txBody>
      </p:sp>
      <p:sp>
        <p:nvSpPr>
          <p:cNvPr id="3" name="Content Placeholder 2"/>
          <p:cNvSpPr>
            <a:spLocks noGrp="1"/>
          </p:cNvSpPr>
          <p:nvPr>
            <p:ph idx="1"/>
          </p:nvPr>
        </p:nvSpPr>
        <p:spPr>
          <a:xfrm>
            <a:off x="0" y="1097280"/>
            <a:ext cx="4432312" cy="4046220"/>
          </a:xfrm>
        </p:spPr>
        <p:txBody>
          <a:bodyPr>
            <a:normAutofit fontScale="32500" lnSpcReduction="20000"/>
          </a:bodyPr>
          <a:lstStyle/>
          <a:p>
            <a:r>
              <a:rPr lang="en-US" sz="4900" b="1" dirty="0"/>
              <a:t>Elasticity</a:t>
            </a:r>
          </a:p>
          <a:p>
            <a:pPr lvl="1"/>
            <a:r>
              <a:rPr lang="en-US" sz="4900" dirty="0"/>
              <a:t>Elasticity refers to how a cloud-based system can dynamically adapt to the number of resources being consumed. Systems can adjust to changes in traffic, amount of data being processed, or computing power required.</a:t>
            </a:r>
          </a:p>
          <a:p>
            <a:pPr lvl="1"/>
            <a:r>
              <a:rPr lang="en-US" sz="4900" dirty="0"/>
              <a:t>Allows for a system to scale according to the workload and reduce wasted resources</a:t>
            </a:r>
          </a:p>
          <a:p>
            <a:r>
              <a:rPr lang="en-US" sz="4900" b="1" dirty="0"/>
              <a:t>Pay-for-use model</a:t>
            </a:r>
          </a:p>
          <a:p>
            <a:pPr lvl="1"/>
            <a:r>
              <a:rPr lang="en-US" sz="4900" dirty="0"/>
              <a:t>A pricing model where consumers only pay for the resources used. Charges typically include storage, bandwidth, and computing power. This can be cost-efficient for smaller projects, as opposed to traditional fixed cost models.</a:t>
            </a:r>
          </a:p>
          <a:p>
            <a:pPr marL="0" indent="0">
              <a:buNone/>
            </a:pPr>
            <a:endParaRPr lang="en-US" dirty="0"/>
          </a:p>
          <a:p>
            <a:endParaRPr lang="en-US" dirty="0"/>
          </a:p>
          <a:p>
            <a:endParaRPr lang="en-US" dirty="0"/>
          </a:p>
        </p:txBody>
      </p:sp>
      <p:pic>
        <p:nvPicPr>
          <p:cNvPr id="7" name="Audio 6">
            <a:hlinkClick r:id="" action="ppaction://media"/>
            <a:extLst>
              <a:ext uri="{FF2B5EF4-FFF2-40B4-BE49-F238E27FC236}">
                <a16:creationId xmlns:a16="http://schemas.microsoft.com/office/drawing/2014/main" id="{906E9593-D952-4149-BF72-346008DEFDD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626748915"/>
      </p:ext>
    </p:extLst>
  </p:cSld>
  <p:clrMapOvr>
    <a:masterClrMapping/>
  </p:clrMapOvr>
  <mc:AlternateContent xmlns:mc="http://schemas.openxmlformats.org/markup-compatibility/2006">
    <mc:Choice xmlns:p14="http://schemas.microsoft.com/office/powerpoint/2010/main" Requires="p14">
      <p:transition spd="slow" p14:dur="2000" advTm="36777"/>
    </mc:Choice>
    <mc:Fallback>
      <p:transition spd="slow" advTm="36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Securing Your Cloud App</a:t>
            </a:r>
          </a:p>
        </p:txBody>
      </p:sp>
      <p:sp>
        <p:nvSpPr>
          <p:cNvPr id="5" name="Text Placeholder 4"/>
          <p:cNvSpPr>
            <a:spLocks noGrp="1"/>
          </p:cNvSpPr>
          <p:nvPr>
            <p:ph type="body" idx="1"/>
          </p:nvPr>
        </p:nvSpPr>
        <p:spPr>
          <a:xfrm>
            <a:off x="184672" y="1530153"/>
            <a:ext cx="2351700" cy="479822"/>
          </a:xfrm>
        </p:spPr>
        <p:txBody>
          <a:bodyPr>
            <a:normAutofit/>
          </a:bodyPr>
          <a:lstStyle/>
          <a:p>
            <a:r>
              <a:rPr lang="en-US" dirty="0"/>
              <a:t>Access</a:t>
            </a:r>
          </a:p>
        </p:txBody>
      </p:sp>
      <p:sp>
        <p:nvSpPr>
          <p:cNvPr id="6" name="Content Placeholder 5"/>
          <p:cNvSpPr>
            <a:spLocks noGrp="1"/>
          </p:cNvSpPr>
          <p:nvPr>
            <p:ph sz="half" idx="2"/>
          </p:nvPr>
        </p:nvSpPr>
        <p:spPr>
          <a:xfrm>
            <a:off x="184672" y="2002550"/>
            <a:ext cx="2612955" cy="2884812"/>
          </a:xfrm>
        </p:spPr>
        <p:txBody>
          <a:bodyPr>
            <a:normAutofit fontScale="85000" lnSpcReduction="20000"/>
          </a:bodyPr>
          <a:lstStyle/>
          <a:p>
            <a:pPr algn="l"/>
            <a:r>
              <a:rPr lang="en-US" sz="1800" dirty="0"/>
              <a:t>How can you prevent unauthorized access?</a:t>
            </a:r>
          </a:p>
          <a:p>
            <a:pPr lvl="1" algn="l"/>
            <a:r>
              <a:rPr lang="en-US" sz="1400" dirty="0"/>
              <a:t>Authentication</a:t>
            </a:r>
          </a:p>
          <a:p>
            <a:pPr lvl="1" algn="l"/>
            <a:r>
              <a:rPr lang="en-US" sz="1400" dirty="0"/>
              <a:t>Frequent security and system updates</a:t>
            </a:r>
          </a:p>
          <a:p>
            <a:pPr lvl="1" algn="l"/>
            <a:r>
              <a:rPr lang="en-US" sz="1400" dirty="0"/>
              <a:t>Defense in Depth </a:t>
            </a:r>
          </a:p>
          <a:p>
            <a:pPr algn="l"/>
            <a:endParaRPr lang="en-US" sz="1800" dirty="0"/>
          </a:p>
        </p:txBody>
      </p:sp>
      <p:sp>
        <p:nvSpPr>
          <p:cNvPr id="7" name="Text Placeholder 6"/>
          <p:cNvSpPr>
            <a:spLocks noGrp="1"/>
          </p:cNvSpPr>
          <p:nvPr>
            <p:ph type="body" sz="quarter" idx="3"/>
          </p:nvPr>
        </p:nvSpPr>
        <p:spPr>
          <a:xfrm>
            <a:off x="2797628" y="1558077"/>
            <a:ext cx="2786743" cy="479822"/>
          </a:xfrm>
        </p:spPr>
        <p:txBody>
          <a:bodyPr>
            <a:normAutofit/>
          </a:bodyPr>
          <a:lstStyle/>
          <a:p>
            <a:r>
              <a:rPr lang="en-US" dirty="0"/>
              <a:t>Policies</a:t>
            </a:r>
          </a:p>
        </p:txBody>
      </p:sp>
      <p:sp>
        <p:nvSpPr>
          <p:cNvPr id="8" name="Content Placeholder 7"/>
          <p:cNvSpPr>
            <a:spLocks noGrp="1"/>
          </p:cNvSpPr>
          <p:nvPr>
            <p:ph sz="quarter" idx="4"/>
          </p:nvPr>
        </p:nvSpPr>
        <p:spPr>
          <a:xfrm>
            <a:off x="2872234" y="1959063"/>
            <a:ext cx="2786743" cy="2928299"/>
          </a:xfrm>
        </p:spPr>
        <p:txBody>
          <a:bodyPr>
            <a:normAutofit fontScale="85000" lnSpcReduction="20000"/>
          </a:bodyPr>
          <a:lstStyle/>
          <a:p>
            <a:pPr algn="l"/>
            <a:r>
              <a:rPr lang="en-US" sz="1800" dirty="0"/>
              <a:t>Explain the relationship between roles and policies.</a:t>
            </a:r>
          </a:p>
          <a:p>
            <a:pPr lvl="1" algn="l"/>
            <a:r>
              <a:rPr lang="en-US" sz="1400" dirty="0"/>
              <a:t>Roles are created to define permissions needed by AWS to perform the intended functions.</a:t>
            </a:r>
          </a:p>
          <a:p>
            <a:pPr lvl="1" algn="l"/>
            <a:r>
              <a:rPr lang="en-US" sz="1400" dirty="0"/>
              <a:t>Policies are created and assigned to Roles to specify the permissions given to a specific role.</a:t>
            </a:r>
          </a:p>
          <a:p>
            <a:pPr lvl="1" algn="l"/>
            <a:r>
              <a:rPr lang="en-US" sz="1400" dirty="0"/>
              <a:t>This approach to development provides security through providing minimum required permissions for a role and reduce the risk of a role having unnecessary access to AWS resources.</a:t>
            </a:r>
          </a:p>
        </p:txBody>
      </p:sp>
      <p:sp>
        <p:nvSpPr>
          <p:cNvPr id="9" name="Text Placeholder 4">
            <a:extLst>
              <a:ext uri="{FF2B5EF4-FFF2-40B4-BE49-F238E27FC236}">
                <a16:creationId xmlns:a16="http://schemas.microsoft.com/office/drawing/2014/main" id="{36210530-5CE0-F74C-A0F3-72C9EFE756BD}"/>
              </a:ext>
            </a:extLst>
          </p:cNvPr>
          <p:cNvSpPr txBox="1">
            <a:spLocks/>
          </p:cNvSpPr>
          <p:nvPr/>
        </p:nvSpPr>
        <p:spPr>
          <a:xfrm>
            <a:off x="6117771" y="1530153"/>
            <a:ext cx="2351699" cy="479822"/>
          </a:xfrm>
          <a:prstGeom prst="rect">
            <a:avLst/>
          </a:prstGeom>
        </p:spPr>
        <p:txBody>
          <a:bodyPr vert="horz" lIns="91440" tIns="45720" rIns="91440" bIns="45720" rtlCol="0" anchor="b">
            <a:normAutofit/>
          </a:bodyPr>
          <a:lstStyle>
            <a:lvl1pPr marL="0" indent="0" algn="ctr" defTabSz="914400" rtl="0" eaLnBrk="1" latinLnBrk="0" hangingPunct="1">
              <a:spcBef>
                <a:spcPct val="20000"/>
              </a:spcBef>
              <a:buFont typeface="Arial" pitchFamily="34" charset="0"/>
              <a:buNone/>
              <a:defRPr sz="2400" b="1" kern="1200">
                <a:solidFill>
                  <a:srgbClr val="002060"/>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r>
              <a:rPr lang="en-US" dirty="0"/>
              <a:t>API Security</a:t>
            </a:r>
          </a:p>
        </p:txBody>
      </p:sp>
      <p:sp>
        <p:nvSpPr>
          <p:cNvPr id="10" name="Content Placeholder 5">
            <a:extLst>
              <a:ext uri="{FF2B5EF4-FFF2-40B4-BE49-F238E27FC236}">
                <a16:creationId xmlns:a16="http://schemas.microsoft.com/office/drawing/2014/main" id="{44874B83-EADC-3044-85A5-11893100D0C6}"/>
              </a:ext>
            </a:extLst>
          </p:cNvPr>
          <p:cNvSpPr txBox="1">
            <a:spLocks/>
          </p:cNvSpPr>
          <p:nvPr/>
        </p:nvSpPr>
        <p:spPr>
          <a:xfrm>
            <a:off x="6117771" y="2002550"/>
            <a:ext cx="2500912" cy="2884812"/>
          </a:xfrm>
          <a:prstGeom prst="rect">
            <a:avLst/>
          </a:prstGeom>
        </p:spPr>
        <p:txBody>
          <a:bodyPr vert="horz" lIns="91440" tIns="45720" rIns="91440" bIns="45720" rtlCol="0">
            <a:normAutofit fontScale="62500" lnSpcReduction="20000"/>
          </a:bodyPr>
          <a:lstStyle>
            <a:lvl1pPr marL="342900" indent="-342900" algn="ctr" defTabSz="914400" rtl="0" eaLnBrk="1" latinLnBrk="0" hangingPunct="1">
              <a:spcBef>
                <a:spcPct val="20000"/>
              </a:spcBef>
              <a:buFont typeface="Arial" pitchFamily="34" charset="0"/>
              <a:buChar char="•"/>
              <a:defRPr sz="2400" kern="1200">
                <a:solidFill>
                  <a:srgbClr val="002060"/>
                </a:solidFill>
                <a:latin typeface="+mn-lt"/>
                <a:ea typeface="+mn-ea"/>
                <a:cs typeface="+mn-cs"/>
              </a:defRPr>
            </a:lvl1pPr>
            <a:lvl2pPr marL="742950" indent="-285750" algn="ctr" defTabSz="914400" rtl="0" eaLnBrk="1" latinLnBrk="0" hangingPunct="1">
              <a:spcBef>
                <a:spcPct val="20000"/>
              </a:spcBef>
              <a:buFont typeface="Arial" pitchFamily="34" charset="0"/>
              <a:buChar char="–"/>
              <a:defRPr sz="2000" kern="1200">
                <a:solidFill>
                  <a:srgbClr val="002060"/>
                </a:solidFill>
                <a:latin typeface="+mn-lt"/>
                <a:ea typeface="+mn-ea"/>
                <a:cs typeface="+mn-cs"/>
              </a:defRPr>
            </a:lvl2pPr>
            <a:lvl3pPr marL="1143000" indent="-228600" algn="ctr" defTabSz="914400" rtl="0" eaLnBrk="1" latinLnBrk="0" hangingPunct="1">
              <a:spcBef>
                <a:spcPct val="20000"/>
              </a:spcBef>
              <a:buFont typeface="Arial" pitchFamily="34" charset="0"/>
              <a:buChar char="•"/>
              <a:defRPr sz="1800" kern="1200">
                <a:solidFill>
                  <a:srgbClr val="002060"/>
                </a:solidFill>
                <a:latin typeface="+mn-lt"/>
                <a:ea typeface="+mn-ea"/>
                <a:cs typeface="+mn-cs"/>
              </a:defRPr>
            </a:lvl3pPr>
            <a:lvl4pPr marL="1600200" indent="-228600" algn="ctr" defTabSz="914400" rtl="0" eaLnBrk="1" latinLnBrk="0" hangingPunct="1">
              <a:spcBef>
                <a:spcPct val="20000"/>
              </a:spcBef>
              <a:buFont typeface="Arial" pitchFamily="34" charset="0"/>
              <a:buChar char="–"/>
              <a:defRPr sz="1600" kern="1200">
                <a:solidFill>
                  <a:srgbClr val="002060"/>
                </a:solidFill>
                <a:latin typeface="+mn-lt"/>
                <a:ea typeface="+mn-ea"/>
                <a:cs typeface="+mn-cs"/>
              </a:defRPr>
            </a:lvl4pPr>
            <a:lvl5pPr marL="2057400" indent="-228600" algn="ctr" defTabSz="914400" rtl="0" eaLnBrk="1" latinLnBrk="0" hangingPunct="1">
              <a:spcBef>
                <a:spcPct val="20000"/>
              </a:spcBef>
              <a:buFont typeface="Arial" pitchFamily="34" charset="0"/>
              <a:buChar char="»"/>
              <a:defRPr sz="16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pPr algn="l"/>
            <a:r>
              <a:rPr lang="en-US" sz="1800" dirty="0"/>
              <a:t>Connection between Lambda and Gateway can be secured through AWS Identity and Access Management and API Gateway Authorization</a:t>
            </a:r>
          </a:p>
          <a:p>
            <a:pPr algn="l"/>
            <a:r>
              <a:rPr lang="en-US" sz="1800" dirty="0"/>
              <a:t>Securing the database and AWS Lambda can be done through implementing Defense in Depth, including; minimum required permissions, AWS Identity and Access Management, and frequent policy verification and updates.</a:t>
            </a:r>
          </a:p>
          <a:p>
            <a:pPr algn="l"/>
            <a:r>
              <a:rPr lang="en-US" sz="1800" dirty="0"/>
              <a:t>To secure the S3 Bucket Defense in depth can be implemented. Some possible security measurements include bucket policies, AWS Identity and Access Management, and Access Control Lists</a:t>
            </a:r>
          </a:p>
        </p:txBody>
      </p:sp>
      <p:pic>
        <p:nvPicPr>
          <p:cNvPr id="11" name="Audio 10">
            <a:hlinkClick r:id="" action="ppaction://media"/>
            <a:extLst>
              <a:ext uri="{FF2B5EF4-FFF2-40B4-BE49-F238E27FC236}">
                <a16:creationId xmlns:a16="http://schemas.microsoft.com/office/drawing/2014/main" id="{D0E8ED49-49C6-9882-8DBE-AA94846F88E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09689694"/>
      </p:ext>
    </p:extLst>
  </p:cSld>
  <p:clrMapOvr>
    <a:masterClrMapping/>
  </p:clrMapOvr>
  <mc:AlternateContent xmlns:mc="http://schemas.openxmlformats.org/markup-compatibility/2006">
    <mc:Choice xmlns:p14="http://schemas.microsoft.com/office/powerpoint/2010/main" Requires="p14">
      <p:transition spd="slow" p14:dur="2000" advTm="59013"/>
    </mc:Choice>
    <mc:Fallback>
      <p:transition spd="slow" advTm="59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1428B3-1E7D-46FF-9992-03AB3B060A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B6E524F5-8F9B-4E83-ABD8-EF3E90295E3F}">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1B7C02EB-927C-42F0-8F53-96588001544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837</Words>
  <Application>Microsoft Office PowerPoint</Application>
  <PresentationFormat>On-screen Show (16:9)</PresentationFormat>
  <Paragraphs>80</Paragraphs>
  <Slides>10</Slides>
  <Notes>1</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Wingdings</vt:lpstr>
      <vt:lpstr>Office Theme</vt:lpstr>
      <vt:lpstr> CS 470 Project Two Conference Presentation: Cloud Development</vt:lpstr>
      <vt:lpstr>Overview</vt:lpstr>
      <vt:lpstr>Containerization</vt:lpstr>
      <vt:lpstr>Orchestration</vt:lpstr>
      <vt:lpstr>The Serverless Cloud</vt:lpstr>
      <vt:lpstr>The Serverless Cloud</vt:lpstr>
      <vt:lpstr>The Serverless Cloud</vt:lpstr>
      <vt:lpstr>Cloud-Based  Development Principles</vt:lpstr>
      <vt:lpstr>Securing Your Cloud App</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470 Project Two Presentation Template</dc:title>
  <dc:creator/>
  <cp:lastModifiedBy/>
  <cp:revision>1</cp:revision>
  <dcterms:created xsi:type="dcterms:W3CDTF">2017-08-01T15:40:51Z</dcterms:created>
  <dcterms:modified xsi:type="dcterms:W3CDTF">2023-10-15T22:46:08Z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0x01010019267F6D1A260A4394C18F5AF72445EA</vt:lpwstr>
  </property>
</Properties>
</file>

<file path=docProps/thumbnail.jpeg>
</file>